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1"/>
  </p:notesMasterIdLst>
  <p:handoutMasterIdLst>
    <p:handoutMasterId r:id="rId22"/>
  </p:handoutMasterIdLst>
  <p:sldIdLst>
    <p:sldId id="256" r:id="rId5"/>
    <p:sldId id="261" r:id="rId6"/>
    <p:sldId id="264" r:id="rId7"/>
    <p:sldId id="265" r:id="rId8"/>
    <p:sldId id="266" r:id="rId9"/>
    <p:sldId id="275" r:id="rId10"/>
    <p:sldId id="269" r:id="rId11"/>
    <p:sldId id="257" r:id="rId12"/>
    <p:sldId id="267" r:id="rId13"/>
    <p:sldId id="268" r:id="rId14"/>
    <p:sldId id="270" r:id="rId15"/>
    <p:sldId id="271" r:id="rId16"/>
    <p:sldId id="272" r:id="rId17"/>
    <p:sldId id="259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855"/>
    <a:srgbClr val="F0B3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7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06" y="39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C72BFB-86A5-4A1F-A675-BC7D53568A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CEC84F-4B53-4BDD-86A6-5E12AD3DACA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137C0-6402-47C1-8A90-6F244714C5EF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D49942-9FB9-4750-81F5-CFBB704700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A03B3C-6404-4B19-B90A-D15B77EACC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D7B38-A467-4640-AB85-670D94E63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3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D8DE7-33A9-4329-B2B1-6253B6011279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F7552-44E7-4CC4-826C-4BE6CFC93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08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05000" y="484188"/>
            <a:ext cx="3940175" cy="2954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C418A-57C6-4B2F-979F-B2F731CD886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73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484188"/>
            <a:ext cx="5251450" cy="2954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Ask the class; What</a:t>
            </a:r>
            <a:r>
              <a:rPr lang="en-US" baseline="0" dirty="0"/>
              <a:t> types of training have you received as a worker, and do you know what types of training are required by OSHA?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C418A-57C6-4B2F-979F-B2F731CD886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40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484188"/>
            <a:ext cx="5251450" cy="2954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C418A-57C6-4B2F-979F-B2F731CD886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58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484188"/>
            <a:ext cx="5251450" cy="2954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C418A-57C6-4B2F-979F-B2F731CD886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077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484188"/>
            <a:ext cx="5251450" cy="2954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C418A-57C6-4B2F-979F-B2F731CD886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04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17">
              <a:defRPr/>
            </a:pPr>
            <a:r>
              <a:rPr lang="en-US" dirty="0"/>
              <a:t>This photograph shows a worker with no means of getting out of the trench in a hurry.  OSHA would cite the employer for no ladder in the excavation for access/egress. </a:t>
            </a:r>
            <a:r>
              <a:rPr lang="en-US" i="0" dirty="0"/>
              <a:t>[1926.651(c)(2)]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DBCFD-2933-4EC5-8C54-13E8893915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18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0A21A10-688A-4D8D-ACD5-B7C276FA4E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8988"/>
            <a:ext cx="12192000" cy="78959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0E0251-9362-4EDC-B662-8AEE5981F7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1BD8D1-BA4B-487B-940A-4B32F23122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52585-148A-4444-B9A5-A35907F94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ECC8-D655-4F7E-89DA-C4B8C930199A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F4BE5-B211-42EC-B6A2-3D4272F3C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BD437-5695-42B0-B9BF-626A848E6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BE64-35E8-4B05-BE80-CB4408FE6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69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0F1B6-8A4D-4A4F-B077-8A64F483BE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5A82E3-F78B-4755-ABE9-8B0FD5D1C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FF4EB-55DF-49B7-AD75-32529EADA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ECC8-D655-4F7E-89DA-C4B8C930199A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02B27-55D2-481D-96CE-C15C08864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6FC90-895D-42B5-BAAD-A7F8BCEFC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BE64-35E8-4B05-BE80-CB4408FE6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91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4DBC2F-D4C1-49C9-8AA7-5997A8CCD43E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81E8AF-912F-418E-B420-64335B8DBC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6D379-3F53-4F12-9023-2A184ACA9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ECC8-D655-4F7E-89DA-C4B8C930199A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2727B-5AD1-481D-8DB6-452BB2872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833D7-4184-49C0-A884-DD180F0DA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BE64-35E8-4B05-BE80-CB4408FE6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63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3EF17-5E88-4D8E-93DC-3B896A9859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A83188-67C3-4867-B8EE-0D206C7CB7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28FD6-56FD-4608-A4D8-BEB747773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CAA8-5312-4C92-9834-D9F3DAB6ACD4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DD913-10F2-4F05-B80A-9014F7D4F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F6EE5-BAAF-4EEF-8403-FF254C71E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6F62-2761-40AE-9545-6494ECAA8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619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3B9A9-EFF0-4A3B-924D-354F317DED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94FB4-B32C-4975-AEDD-90822FA8D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081C5-94E9-4456-ADE1-8DA4A0C67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CAA8-5312-4C92-9834-D9F3DAB6ACD4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30297-C2E5-47EC-83FE-7B5F866EE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82495-87FD-4899-ADB0-8BB91474D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6F62-2761-40AE-9545-6494ECAA8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00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5FEBF-2AD7-4A0A-995F-07476CFAB7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C9E785-D322-4207-915A-D2FEA2C6B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C241A-2E9C-4E24-A0BF-36AC9DA0B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CAA8-5312-4C92-9834-D9F3DAB6ACD4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F4218-0CE8-408B-8174-68AB54395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A737B-2203-4C17-B34E-FA37E2D41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6F62-2761-40AE-9545-6494ECAA8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46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DB404-1136-42AF-B2C5-88C65DA8BC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B44C4-887D-4360-BF9C-EA0AAD26E4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C3088B-E635-4088-BA96-5EA44C0C8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0B0EC3-A543-4A9A-9D2A-A06CCB94C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CAA8-5312-4C92-9834-D9F3DAB6ACD4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61E358-B090-44E9-A405-84F427C81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79E5F6-6A40-4219-A2AD-8CD416598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6F62-2761-40AE-9545-6494ECAA8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84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2A0A3-053E-4F5C-A9AA-E135820FF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00023A-D4A9-4487-AA98-7FE7A60F4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FCCB0C-EED6-4357-A8AA-03D827266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7180BF-2121-473A-B52A-7EC9977792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A8294E-64A4-4062-B05F-932CEB7803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194675-C2B4-48CF-AC7B-B43902839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CAA8-5312-4C92-9834-D9F3DAB6ACD4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F15A9E-1DB7-4E0C-8939-5736E1DD8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899448-E832-4BCE-AFB6-86252FE3F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6F62-2761-40AE-9545-6494ECAA8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46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791B5-272A-4131-80B1-45DB2326D9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A5C473-CD86-49D5-A449-1534DB92A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CAA8-5312-4C92-9834-D9F3DAB6ACD4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E73EF0-7041-4C89-AF6F-FADB07945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16A2E2-DDED-4842-AB54-7210AAE49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6F62-2761-40AE-9545-6494ECAA8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3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DE98F5-AD47-49F5-88A7-C2A72DD24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CAA8-5312-4C92-9834-D9F3DAB6ACD4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9B13D7-1FFD-4775-AD0B-29B358A57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05C01-FE1D-4BFD-9641-D70208A7D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6F62-2761-40AE-9545-6494ECAA8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455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B93D6-09F0-4D89-898D-9313E4B1F9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AA4B8-3130-4C9F-8B91-19A548234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37E6DF-3ECB-465F-A958-A65CE5184E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AB90A5-49A4-41CB-AF17-3253E0B0A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CAA8-5312-4C92-9834-D9F3DAB6ACD4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D41211-48DA-48FA-92C5-F5EA763BE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95D8A4-0C0A-450F-A00B-CF53CF578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6F62-2761-40AE-9545-6494ECAA8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1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35E5D-2AAD-464B-9B98-5349F348CA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DAD78-CB51-4D86-BE47-1CA05BF0D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AFAE2-22D2-4D46-BC40-E75AEB329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ECC8-D655-4F7E-89DA-C4B8C930199A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6ACD1-BCA9-4598-9BC8-D9BDAF3BF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B2A06-E152-4805-BCD9-75932EC3E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BE64-35E8-4B05-BE80-CB4408FE6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4326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4BC94-C4DE-4902-ADB4-1BDC726B63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8B7F93-0F23-4B6A-86F6-66620246A5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9509DE-D4DF-4B3D-B2D8-DAFD5ED9B9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63AB5F-B82D-4D34-961B-C566E5392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CAA8-5312-4C92-9834-D9F3DAB6ACD4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712CBB-2718-4847-B2DD-C813E8979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DA81D1-0412-42CC-BF56-A9F82E516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6F62-2761-40AE-9545-6494ECAA8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773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76961-52EE-4443-9C8D-7D10B673FC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FDB619-CF34-4CA6-8CAC-6805B3F88F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DAC4B-367B-42CD-914A-6455CD56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CAA8-5312-4C92-9834-D9F3DAB6ACD4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EBE5D-779E-4C7F-84C5-E9CAE7F54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C0122-E90B-477E-B9F1-4AC7854FA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6F62-2761-40AE-9545-6494ECAA8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91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ADE620-18CA-4917-9A69-C400C9AF9F51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752EEF-D984-46C8-9037-64A6594570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80B65-476F-4827-8AEB-F6891789C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8CAA8-5312-4C92-9834-D9F3DAB6ACD4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68BDF-6B63-4C3F-BFBA-D80A8E26E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B2BB8-AAA7-4A3C-9105-984652179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6F62-2761-40AE-9545-6494ECAA8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685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D8EE6-0074-4F4D-8911-B0D7416360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898A7E-E09D-4590-A11E-230E64649C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8BB05-921F-454D-B47E-37F89EE7B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6D8B-5046-48CB-8629-A5DCEE870168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5BD42-552F-4D87-BB01-0D06ADB01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58328-DB2A-408C-A5F0-7D69D2731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646A-FA34-4004-A330-28F7A41DD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357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0AE3B-C31F-4B25-BDE3-B45812A13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3AFFE-93D3-4ED2-B168-351093A20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C65CE-3DAC-4098-BB6B-2D57F7EE8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6D8B-5046-48CB-8629-A5DCEE870168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EDA4F-F256-42AD-B7A9-F429B8621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C287D-D0BA-441B-A3C8-31AB9D3DF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646A-FA34-4004-A330-28F7A41DD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889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044A9-31E5-4CA2-9CCD-14A0777D3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2DEB55-F0D4-4669-ABE3-CB7BA4518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B4EFAA-0A8C-4CB3-AAF0-D07751334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6D8B-5046-48CB-8629-A5DCEE870168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853D1-81E1-47D1-AB8E-5DFD34163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E92A7-3B26-4542-9BB9-521C63F59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646A-FA34-4004-A330-28F7A41DD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669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36CC0-30F2-4F7B-8818-2A3164C79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2F37D-03DA-4940-99D9-C658BC971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A4ED9-3A91-441B-8B6B-D95DFA286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F8872C-DC5F-4E44-B4C1-F81465C93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6D8B-5046-48CB-8629-A5DCEE870168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2BFCF4-CAE6-4F78-A0C9-43F38B890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43724B-E8C0-4391-BA97-1874D79C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646A-FA34-4004-A330-28F7A41DD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423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36D39-10DE-4CD7-8992-64B6DA9F5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D66B22-548E-4850-AC36-62407BFCB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D6C5B1-F236-4EC4-89F0-47E338D52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6E428A-B46C-4EA4-93B5-810F487C22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9E77D1-8202-40A2-AF2D-A3CF17EEAD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48C35B-799D-43DA-9F2A-92CC1B6BE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6D8B-5046-48CB-8629-A5DCEE870168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018C28-66CF-4C21-BD5C-D4E5695F0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C7E04E-4823-4B44-BAB0-DB0BFFCA6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646A-FA34-4004-A330-28F7A41DD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066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F85C3-6BFB-4055-9047-F7DF35C5D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41FB0B-BD4F-4997-892E-C250ED65F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6D8B-5046-48CB-8629-A5DCEE870168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D305AD-73BC-4A1F-84D9-BF575C5EF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9BF7A5-B83C-4F0A-B9CB-10007E298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646A-FA34-4004-A330-28F7A41DD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795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27BC35-70C5-452E-9D59-C0F13C50E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6D8B-5046-48CB-8629-A5DCEE870168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8E7AF8-CCB9-4360-8689-6FDAABBD2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B8E24F-10AC-46C3-A336-7B8861133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646A-FA34-4004-A330-28F7A41DD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969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FDB87-0A41-4968-A540-AE98726A25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336772-39E9-4C9E-A696-A248BB1FC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FC367-564C-4C2C-9DA7-35F466B7A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ECC8-D655-4F7E-89DA-C4B8C930199A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C7965-09C4-4D90-82AC-E6D21DF97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477B8-AFBF-4237-B1BD-049F58F5A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BE64-35E8-4B05-BE80-CB4408FE6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117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E14B2-BB37-4126-9673-92B8A44FB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2C5D6-5C7D-4A4E-BB11-41D5F778C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DA156A-017E-40B4-86FC-A17C2D4F77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14A6E-75EB-4B13-82FF-3E9ACD328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6D8B-5046-48CB-8629-A5DCEE870168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CBDFA6-C065-4F12-961F-CBFCEEE9A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4E6D72-26EE-4B79-A0B2-3BEC5663E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646A-FA34-4004-A330-28F7A41DD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238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A1B82-B182-4AB9-9C04-4592A3FCA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9E6058-01E6-47A0-85E2-0ADC07FB0E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280D2D-F536-4F3B-BA11-C67BB5CDD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AF92FC-DBBC-4112-8C59-1E64B388C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6D8B-5046-48CB-8629-A5DCEE870168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3462EB-BA52-4380-B05C-0174435DE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7E7EAC-7B9C-44D3-8EEF-60DB9FB12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646A-FA34-4004-A330-28F7A41DD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025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325FD-7559-4706-8FFD-0C1FA32C0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03F184-6EA8-4085-BD15-9C37683079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45C7B-FD55-434C-8F62-3F6E751E5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6D8B-5046-48CB-8629-A5DCEE870168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E6E01-BE80-48A9-9F8E-55A612769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B2A50-4717-4EC9-A0ED-31AA51B63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646A-FA34-4004-A330-28F7A41DD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13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8D3494-A536-4F79-B5F2-2A4ED4D353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33755B-DE5B-4941-A0CA-3187E98F0A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DD91E-495F-4F84-A6D0-F09EB9E32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6D8B-5046-48CB-8629-A5DCEE870168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01F66-26FF-4881-A0F3-DDDAB4D1E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6E0E9-35DD-43A4-B8F2-AD36FC786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C646A-FA34-4004-A330-28F7A41DD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680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B39CD-A953-4E0D-96F0-ECDAB8379B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0BF3DD-5162-42B7-9DF6-3F8AB53852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70524-CB4A-4DF0-8F7A-0A21C3FC3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105C-3917-44F0-AF0B-81D6DDA38DC8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4C108-D68A-4ADE-A52D-932A42EA6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0CDE9-3B59-485E-8D72-5D7E2C421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C099-A76E-4225-BF44-50CE29C03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677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86A79-CD04-4093-8475-2E9390C61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B2E42-7ECF-421B-8F40-82776FD1C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25729-DC87-4E92-B84D-370DA762F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105C-3917-44F0-AF0B-81D6DDA38DC8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E18F7-5C1F-47BB-87DE-8C518503B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31FC8-E2EC-4CDF-8977-D1D9D4D2D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C099-A76E-4225-BF44-50CE29C03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968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ECA26-58A8-4DB1-980B-5065A8F65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E313C2-C47E-4559-9AAF-F0BAB662C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7355B-064F-444D-9A38-8A1E4A95A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105C-3917-44F0-AF0B-81D6DDA38DC8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9B48C-3D21-4C65-AF63-4405A8728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C7A88-F336-4031-B1C0-95BB611C0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C099-A76E-4225-BF44-50CE29C03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264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7651E-B1BE-4F1E-9655-D6670EFEF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35960-A4B5-4363-9BE4-80F9CBEB6E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115622-2AA9-4E6A-821D-27CB6479C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23701-B402-48EA-A0C4-AB6AB7412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105C-3917-44F0-AF0B-81D6DDA38DC8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8AA27A-DF3A-4570-9D12-E9D8D4FE8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20E643-42B1-4C8C-BF3F-F0D4C5E7B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C099-A76E-4225-BF44-50CE29C03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60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14573-E099-451F-8DEE-FD679FF1D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91CAB8-E158-44F1-A28D-C9F6AC24E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A88B68-3CB9-44BD-99C7-B8DA74C35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72D95-1410-4382-B98D-62A92AD8B9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4E5079-6AA9-4B26-9D1B-1090E12AE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0B1374-581D-42AC-B4E3-DC71BD139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105C-3917-44F0-AF0B-81D6DDA38DC8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2B22A4-4F39-4C91-B122-467588111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887974-157A-4747-ABE2-FAAEDC6CE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C099-A76E-4225-BF44-50CE29C03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611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5C285-3342-4878-B487-3F0F28479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DFCEC5-46E7-42F8-898B-0F0A65BFC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105C-3917-44F0-AF0B-81D6DDA38DC8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2BC95C-EF33-45E1-A1A1-F3C3518FE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54ACD0-1E1B-4948-97C9-0C2D148E4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C099-A76E-4225-BF44-50CE29C03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19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173B8-057D-4634-9EF5-DA942A8567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053D0-6F7E-4A1D-A1F5-3393E80C49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B2F629-0BB8-468F-9384-30B3C6ED4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0C16B-1945-4504-A69A-3D17CC295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ECC8-D655-4F7E-89DA-C4B8C930199A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BC566E-9A4E-45F9-84B7-41A54522F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6F56EF-4DC6-4D04-9669-82369D346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BE64-35E8-4B05-BE80-CB4408FE6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71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CCF911-C051-4DC6-A8D1-4D8BC8710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105C-3917-44F0-AF0B-81D6DDA38DC8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04E9FE-A426-4C74-9D39-D94D2343C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2C7A5-A422-40F7-9C7B-AEC0E4911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C099-A76E-4225-BF44-50CE29C03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039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5683F-F903-458A-BFCA-A255469F3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64DF6-1AC6-455C-8C94-B1AED3A66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549E4F-AE88-4B93-9810-CE7428F83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37644E-5F40-4BA8-8CCA-0128B726C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105C-3917-44F0-AF0B-81D6DDA38DC8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5648B2-B706-425C-8D6E-FCA98E2EB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47BA86-FDE7-4100-91EB-FEEE382F3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C099-A76E-4225-BF44-50CE29C03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000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DCCB7-3A18-44D3-AF29-93A44EA91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12C377-18DE-4C3A-9893-048F543E7A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1A8BD2-247B-484A-92E3-B3EB6BFEBA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F5050-A753-42C7-8405-D89EC2B70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105C-3917-44F0-AF0B-81D6DDA38DC8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EA7B75-C3D8-4BEE-9631-B46AAECAC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A91BF1-3C28-45FD-91B6-BB93E4540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C099-A76E-4225-BF44-50CE29C03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386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F2A3E-9D80-4D17-93C2-79943FA3E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652D9C-430A-4CD7-B89C-6756716697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F0D06-5DA5-47F0-A6E6-32188A888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105C-3917-44F0-AF0B-81D6DDA38DC8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1C160-F863-4FFF-8986-78AF24CDE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6D58F-DAF7-4DD2-AB07-15523B4BC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C099-A76E-4225-BF44-50CE29C03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350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95541A-8AD5-476E-986E-A22E12CBB5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A42FC3-C214-4388-ABAC-0DCF56BC63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60701-D436-468F-8151-9FE38FCF7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105C-3917-44F0-AF0B-81D6DDA38DC8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7F7A2-DFFA-4E6A-98F5-FCBB20B3C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12171-4A14-41D2-9473-88E5C1533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FC099-A76E-4225-BF44-50CE29C03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18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37276-9576-4A2D-9D75-3A7250EE4B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69E732-F157-402B-8B5B-22ADDFE24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C17B94-147E-4300-AEBE-123F38C244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4D8B47-5F97-4008-ABF4-1C62FBB3A0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CCD835-91A4-42E5-9325-E8F3BA8904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49C927-FEA9-4B9D-AE75-3A4E8E4D2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ECC8-D655-4F7E-89DA-C4B8C930199A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B0C44D-B515-4D8F-A2FC-EA2DAFCB1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66F349-7196-42AB-844B-0C9759EBB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BE64-35E8-4B05-BE80-CB4408FE6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37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D8CBA-DF88-45A4-9AC1-AE853B58BB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07D90D-04C8-4C08-AC19-E9273E64B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ECC8-D655-4F7E-89DA-C4B8C930199A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9BCB1-B899-47BE-BC69-4CFB95A4B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A27F79-655E-40AB-AF8B-F07D1A45D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BE64-35E8-4B05-BE80-CB4408FE6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62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528E9F-3B23-401A-B65C-437E31568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ECC8-D655-4F7E-89DA-C4B8C930199A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661B42-2B98-41E5-B84C-F7F28CDE5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A68EFE-EB5D-46D0-B5BB-5E42E7B70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BE64-35E8-4B05-BE80-CB4408FE6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0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7586B-CD88-4F92-B90C-7A5CE41B2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2CBDD-FE54-4455-8A71-B317EFC90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BEC9E5-007D-47F0-8E48-03C519D856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FBD3F4-030B-43B4-A6A6-A7CD82C09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ECC8-D655-4F7E-89DA-C4B8C930199A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193EEF-A4BD-40FB-AD5A-A7CB5690C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98FB9C-6C1E-46C4-806F-761AA4014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BE64-35E8-4B05-BE80-CB4408FE6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935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E9B94-16F0-4714-B678-E7572C85AB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D78EE3-6030-4622-A98E-2DF05E85CB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EF4FE0-B3E1-49AB-9146-B3E4F268D4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68E523-A414-41D7-9B80-EB442EFDC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ECC8-D655-4F7E-89DA-C4B8C930199A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FF1E72-4CA6-4DB8-ADAF-C001260E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FBEF6F-C733-4546-B184-D5E37E3A9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9BE64-35E8-4B05-BE80-CB4408FE6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74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4C24CE6-7723-4256-A14B-A10791AE4D4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8988"/>
            <a:ext cx="12192000" cy="789597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B08F30-B1FC-430E-B010-E511686AE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E55A99-174B-46A2-93F7-5209E799A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43D30-011B-496D-BC63-099E0EBC58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8ECC8-D655-4F7E-89DA-C4B8C930199A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A5D02-B457-4948-84CE-C25B079DE9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BA43A-D3B2-4D6E-8D90-BA37F4A394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9BE64-35E8-4B05-BE80-CB4408FE62EE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F6D57F-F5F3-4686-B3FB-A735DCA9162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192" y="6062472"/>
            <a:ext cx="2501794" cy="5212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3F13C5-DDAB-41E3-9505-3F94E8BDF18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6117336"/>
            <a:ext cx="34952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177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0B31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6D29434-1984-4865-B90B-414D02264FA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8988"/>
            <a:ext cx="12192000" cy="789597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053B75-B9ED-49A4-AD9E-FCF2B1560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58A5A-0097-474E-8192-725C285CB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84BD4-610D-4282-AD31-AA9CEB5BDB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8CAA8-5312-4C92-9834-D9F3DAB6ACD4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02ED7-1E79-4625-952B-1BE181640B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15281-674E-4CAF-A8FA-D92EB57804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16F62-2761-40AE-9545-6494ECAA8E8E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title="LOGO">
            <a:extLst>
              <a:ext uri="{FF2B5EF4-FFF2-40B4-BE49-F238E27FC236}">
                <a16:creationId xmlns:a16="http://schemas.microsoft.com/office/drawing/2014/main" id="{09C64EA6-5587-4C04-876C-CBA358FB5C0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643" y="6062472"/>
            <a:ext cx="2514600" cy="5238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928E32-64BE-4D60-A9F8-A952AC0B59E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17336"/>
            <a:ext cx="348668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52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285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C53A3E-31E6-456A-94DB-2C04FE85FAC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1FCAE0-EDE5-493C-922F-57902C39D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5DC18-8B1E-46D9-AADA-8C0FEC178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0CF71-BD21-425C-8132-1CE27D14D4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F6D8B-5046-48CB-8629-A5DCEE870168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B4EB9-7834-4973-89DA-844A118EB8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64B21-F8D5-412B-A54A-B2D5D1A653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C646A-FA34-4004-A330-28F7A41DDA16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2270761-BE74-440C-9DCC-8376212ED2F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192" y="6059487"/>
            <a:ext cx="2514600" cy="5238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627586-E5FA-4C9A-87FD-08154A5B739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18225"/>
            <a:ext cx="349523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1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D3D8DF5-FA75-42D1-8410-8C498A84ACD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7505"/>
            <a:ext cx="12258674" cy="689550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37D63B-EB78-42F4-85D1-111FDFA2E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9BBC9-BD00-42EC-92F6-B2FFE7057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62541-4793-4082-84F8-6A6D2DA771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5105C-3917-44F0-AF0B-81D6DDA38DC8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B4935-C1C6-4845-B3E4-BCD0068D1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F4E2D-AA42-4D83-82B8-9AC8C9801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FC099-A76E-4225-BF44-50CE29C03572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5479E6E-F832-4432-817E-C10C2FF1873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192" y="6062472"/>
            <a:ext cx="2514600" cy="5238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DC48F2-B1E6-42B1-AA5D-2A256D0275D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17336"/>
            <a:ext cx="349523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74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D0BC1-BE31-4C6F-B21E-5E4C401ABA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Safety and Health Training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C21193-E530-48EE-9AAF-419F5989AF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3171" y="5402558"/>
            <a:ext cx="9144000" cy="1655762"/>
          </a:xfrm>
        </p:spPr>
        <p:txBody>
          <a:bodyPr/>
          <a:lstStyle/>
          <a:p>
            <a:r>
              <a:rPr lang="en-US" dirty="0"/>
              <a:t>Tiffany Rice, CSP </a:t>
            </a:r>
          </a:p>
          <a:p>
            <a:r>
              <a:rPr lang="en-US" dirty="0"/>
              <a:t>WVU Safety and Health Extension </a:t>
            </a:r>
          </a:p>
          <a:p>
            <a:r>
              <a:rPr lang="en-US" dirty="0"/>
              <a:t>Tiffany.Rice@mail.wvu.edu</a:t>
            </a:r>
          </a:p>
        </p:txBody>
      </p:sp>
    </p:spTree>
    <p:extLst>
      <p:ext uri="{BB962C8B-B14F-4D97-AF65-F5344CB8AC3E}">
        <p14:creationId xmlns:p14="http://schemas.microsoft.com/office/powerpoint/2010/main" val="3901729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69" y="419100"/>
            <a:ext cx="10572070" cy="46242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29400" y="4396314"/>
            <a:ext cx="1012371" cy="594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WVU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173686" y="4855029"/>
            <a:ext cx="10885" cy="511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629400" y="5366657"/>
            <a:ext cx="1338943" cy="713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Approved Instructors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2E1D6F-C120-45AD-8A3D-6D826C834FB5}"/>
              </a:ext>
            </a:extLst>
          </p:cNvPr>
          <p:cNvSpPr/>
          <p:nvPr/>
        </p:nvSpPr>
        <p:spPr>
          <a:xfrm>
            <a:off x="1515555" y="2456804"/>
            <a:ext cx="1564850" cy="8578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FAABCC-F61F-43F5-A2F4-4FF3C4F9D074}"/>
              </a:ext>
            </a:extLst>
          </p:cNvPr>
          <p:cNvSpPr txBox="1"/>
          <p:nvPr/>
        </p:nvSpPr>
        <p:spPr>
          <a:xfrm>
            <a:off x="1515555" y="2562559"/>
            <a:ext cx="1885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Accrediting Organizations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3922A7-C1BC-4AD8-8E4D-ADB1E1A55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469" y="0"/>
            <a:ext cx="2361545" cy="194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03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48" b="16551"/>
          <a:stretch/>
        </p:blipFill>
        <p:spPr bwMode="auto">
          <a:xfrm>
            <a:off x="3304" y="-457199"/>
            <a:ext cx="12188697" cy="7798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CAWarnick\Desktop\Picture11.pn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2" t="25075" r="12501" b="40498"/>
          <a:stretch/>
        </p:blipFill>
        <p:spPr bwMode="auto">
          <a:xfrm>
            <a:off x="7823429" y="-246942"/>
            <a:ext cx="4022749" cy="144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320800" y="5115560"/>
            <a:ext cx="7315200" cy="1463040"/>
          </a:xfrm>
          <a:prstGeom prst="roundRect">
            <a:avLst>
              <a:gd name="adj" fmla="val 899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Introduction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12800" y="4810760"/>
            <a:ext cx="2438400" cy="487680"/>
          </a:xfrm>
          <a:prstGeom prst="roundRect">
            <a:avLst/>
          </a:prstGeom>
          <a:solidFill>
            <a:srgbClr val="0066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3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Module 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DE206C-B2FA-4F47-9E51-A8075C8B67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5830" y="-71209"/>
            <a:ext cx="1445860" cy="11910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8BF68D-56B9-47C9-B5B9-A2C6470F06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767" y="-82952"/>
            <a:ext cx="3657600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5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Gravy\Desktop\JOB PICS\PHILIPPI, WV 2\IMG_0711.JPG"/>
          <p:cNvPicPr/>
          <p:nvPr/>
        </p:nvPicPr>
        <p:blipFill rotWithShape="1">
          <a:blip r:embed="rId2" cstate="print"/>
          <a:srcRect t="14722" b="10278"/>
          <a:stretch/>
        </p:blipFill>
        <p:spPr bwMode="auto">
          <a:xfrm>
            <a:off x="0" y="-514350"/>
            <a:ext cx="12192000" cy="788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304800" y="203200"/>
            <a:ext cx="3962400" cy="85344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this pipeline trench is benched to prevent cave-ins</a:t>
            </a:r>
          </a:p>
        </p:txBody>
      </p:sp>
    </p:spTree>
    <p:extLst>
      <p:ext uri="{BB962C8B-B14F-4D97-AF65-F5344CB8AC3E}">
        <p14:creationId xmlns:p14="http://schemas.microsoft.com/office/powerpoint/2010/main" val="155452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violations"/>
          <p:cNvPicPr>
            <a:picLocks noChangeAspect="1" noChangeArrowheads="1"/>
          </p:cNvPicPr>
          <p:nvPr/>
        </p:nvPicPr>
        <p:blipFill rotWithShape="1">
          <a:blip r:embed="rId3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8376" r="783" b="11967"/>
          <a:stretch/>
        </p:blipFill>
        <p:spPr bwMode="auto">
          <a:xfrm>
            <a:off x="0" y="-457200"/>
            <a:ext cx="12192000" cy="779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588000" y="245035"/>
            <a:ext cx="6604000" cy="85344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</a:rPr>
              <a:t>the worker in this trench has no safe means of exit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203201"/>
            <a:ext cx="1828649" cy="182864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0" y="5753100"/>
            <a:ext cx="8534400" cy="85344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</a:rPr>
              <a:t>Corrective Action:</a:t>
            </a:r>
            <a:r>
              <a:rPr lang="en-US" sz="2400" dirty="0">
                <a:solidFill>
                  <a:schemeClr val="tx1"/>
                </a:solidFill>
              </a:rPr>
              <a:t> for trenches 4’ deep or greater, install a ramp, ladder, or stairs no less than every 25’ from a worker in the trench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897191" y="5461000"/>
            <a:ext cx="1950720" cy="109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121920" rIns="121920" bIns="0" rtlCol="0" anchor="b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see page 153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94" t="58008" r="15937" b="17316"/>
          <a:stretch/>
        </p:blipFill>
        <p:spPr bwMode="auto">
          <a:xfrm>
            <a:off x="10276915" y="5570220"/>
            <a:ext cx="1191271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88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89668-D074-4B22-98DE-5D5990443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279400"/>
            <a:ext cx="10515600" cy="1325563"/>
          </a:xfrm>
        </p:spPr>
        <p:txBody>
          <a:bodyPr/>
          <a:lstStyle/>
          <a:p>
            <a:r>
              <a:rPr lang="en-US" dirty="0"/>
              <a:t>HSE Professional Training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7CE6A6C-92A5-45F6-B4A1-53036F7388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88" y="1690688"/>
            <a:ext cx="3389312" cy="3704916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C04347-1F0C-4D96-B9C4-FD1DC332B2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78732"/>
            <a:ext cx="5183188" cy="823912"/>
          </a:xfrm>
        </p:spPr>
        <p:txBody>
          <a:bodyPr/>
          <a:lstStyle/>
          <a:p>
            <a:r>
              <a:rPr lang="en-US" sz="2800" dirty="0"/>
              <a:t>O&amp;G Industry Specific Courses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0E1AC6-C5E4-4F2D-AFF7-697CE80250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14575"/>
            <a:ext cx="5183188" cy="3684588"/>
          </a:xfrm>
        </p:spPr>
        <p:txBody>
          <a:bodyPr/>
          <a:lstStyle/>
          <a:p>
            <a:r>
              <a:rPr lang="en-US" dirty="0"/>
              <a:t>OSHA 5810</a:t>
            </a:r>
          </a:p>
          <a:p>
            <a:r>
              <a:rPr lang="en-US" dirty="0"/>
              <a:t>IADC </a:t>
            </a:r>
            <a:r>
              <a:rPr lang="en-US" dirty="0" err="1"/>
              <a:t>RigPass</a:t>
            </a:r>
            <a:r>
              <a:rPr lang="en-US" dirty="0"/>
              <a:t> (AWARE)</a:t>
            </a:r>
          </a:p>
          <a:p>
            <a:r>
              <a:rPr lang="en-US" dirty="0"/>
              <a:t>H2S Training Provider</a:t>
            </a:r>
          </a:p>
          <a:p>
            <a:pPr lvl="1"/>
            <a:r>
              <a:rPr lang="en-US" dirty="0"/>
              <a:t>Instructor Course</a:t>
            </a:r>
          </a:p>
          <a:p>
            <a:r>
              <a:rPr lang="en-US" dirty="0"/>
              <a:t>Job Safety Analysis </a:t>
            </a:r>
          </a:p>
        </p:txBody>
      </p:sp>
    </p:spTree>
    <p:extLst>
      <p:ext uri="{BB962C8B-B14F-4D97-AF65-F5344CB8AC3E}">
        <p14:creationId xmlns:p14="http://schemas.microsoft.com/office/powerpoint/2010/main" val="819843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89668-D074-4B22-98DE-5D5990443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279400"/>
            <a:ext cx="10515600" cy="1325563"/>
          </a:xfrm>
        </p:spPr>
        <p:txBody>
          <a:bodyPr/>
          <a:lstStyle/>
          <a:p>
            <a:r>
              <a:rPr lang="en-US" dirty="0"/>
              <a:t>HSE Professional Training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7CE6A6C-92A5-45F6-B4A1-53036F7388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88" y="1690688"/>
            <a:ext cx="3389312" cy="3704916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C04347-1F0C-4D96-B9C4-FD1DC332B2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78732"/>
            <a:ext cx="5183188" cy="823912"/>
          </a:xfrm>
        </p:spPr>
        <p:txBody>
          <a:bodyPr/>
          <a:lstStyle/>
          <a:p>
            <a:r>
              <a:rPr lang="en-US" sz="2800" dirty="0"/>
              <a:t>Courses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0E1AC6-C5E4-4F2D-AFF7-697CE80250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02644"/>
            <a:ext cx="5183188" cy="368458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CSP Prep Course</a:t>
            </a:r>
          </a:p>
          <a:p>
            <a:r>
              <a:rPr lang="en-US" dirty="0"/>
              <a:t>OSHA 511 * 510 (Standards)</a:t>
            </a:r>
          </a:p>
          <a:p>
            <a:pPr lvl="1"/>
            <a:r>
              <a:rPr lang="en-US" dirty="0"/>
              <a:t>7000 series &amp; specific topic</a:t>
            </a:r>
          </a:p>
          <a:p>
            <a:r>
              <a:rPr lang="en-US" dirty="0"/>
              <a:t>OSHA 501 * 500 (Trainers)</a:t>
            </a:r>
          </a:p>
          <a:p>
            <a:r>
              <a:rPr lang="en-US" dirty="0"/>
              <a:t>OSHA 503 * 502 (Updates)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Allows to you become a OSHA 10 &amp; 30 hour instructor </a:t>
            </a:r>
          </a:p>
          <a:p>
            <a:r>
              <a:rPr lang="en-US" dirty="0"/>
              <a:t>90 day grace period eliminated</a:t>
            </a:r>
          </a:p>
        </p:txBody>
      </p:sp>
    </p:spTree>
    <p:extLst>
      <p:ext uri="{BB962C8B-B14F-4D97-AF65-F5344CB8AC3E}">
        <p14:creationId xmlns:p14="http://schemas.microsoft.com/office/powerpoint/2010/main" val="4219100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30CFF-BBC3-4735-B7EE-D9076DB5D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F8637A-A6A9-482A-B0DF-25913A70300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10265" y="1481138"/>
            <a:ext cx="3389670" cy="370668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382E3E-3C6E-4532-9A8A-1267FD0BCB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Tiffany Rice, CSP</a:t>
            </a:r>
          </a:p>
          <a:p>
            <a:pPr marL="0" indent="0">
              <a:buNone/>
            </a:pPr>
            <a:r>
              <a:rPr lang="en-US" dirty="0"/>
              <a:t>Adjunct Instructor </a:t>
            </a:r>
          </a:p>
          <a:p>
            <a:pPr marL="0" indent="0">
              <a:buNone/>
            </a:pPr>
            <a:r>
              <a:rPr lang="en-US" dirty="0"/>
              <a:t>WVU Safety and Health Extension</a:t>
            </a:r>
          </a:p>
          <a:p>
            <a:pPr marL="0" indent="0">
              <a:buNone/>
            </a:pPr>
            <a:r>
              <a:rPr lang="en-US" dirty="0"/>
              <a:t>Tiffany.Rice@mail.wvu.edu</a:t>
            </a:r>
          </a:p>
        </p:txBody>
      </p:sp>
    </p:spTree>
    <p:extLst>
      <p:ext uri="{BB962C8B-B14F-4D97-AF65-F5344CB8AC3E}">
        <p14:creationId xmlns:p14="http://schemas.microsoft.com/office/powerpoint/2010/main" val="2231024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70283" y="5832737"/>
            <a:ext cx="11811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/>
              <a:t>Source: OSHA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335" y="1752601"/>
            <a:ext cx="4277330" cy="39766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991600" cy="838200"/>
          </a:xfrm>
        </p:spPr>
        <p:txBody>
          <a:bodyPr/>
          <a:lstStyle/>
          <a:p>
            <a:r>
              <a:rPr lang="en-US" sz="3600" dirty="0"/>
              <a:t>Elements of Safety &amp; Health Programs</a:t>
            </a:r>
          </a:p>
        </p:txBody>
      </p:sp>
    </p:spTree>
    <p:extLst>
      <p:ext uri="{BB962C8B-B14F-4D97-AF65-F5344CB8AC3E}">
        <p14:creationId xmlns:p14="http://schemas.microsoft.com/office/powerpoint/2010/main" val="1791152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81250" y="990601"/>
            <a:ext cx="7543800" cy="17694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/>
              <a:t>Education and Training</a:t>
            </a: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b="1" dirty="0"/>
              <a:t>Action Item 1: </a:t>
            </a:r>
            <a:r>
              <a:rPr lang="en-US" dirty="0"/>
              <a:t>Provide program awareness training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2776" y="2355129"/>
            <a:ext cx="7391400" cy="3416320"/>
          </a:xfrm>
          <a:prstGeom prst="rect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to accomplish it: </a:t>
            </a:r>
          </a:p>
          <a:p>
            <a:pPr lvl="0"/>
            <a:endParaRPr lang="en-US" sz="12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Provide training to all managers, supervisors and workers as well as contractors and temporary workers on: safety policies and procedures, program functions, emergencies, injury illness reporting, and their rights under the OSH 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Ensure the training is provided in a language and literacy level that all workers can understand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2124" y="152401"/>
            <a:ext cx="8991600" cy="838200"/>
          </a:xfrm>
        </p:spPr>
        <p:txBody>
          <a:bodyPr/>
          <a:lstStyle/>
          <a:p>
            <a:r>
              <a:rPr lang="en-US" sz="3600" dirty="0"/>
              <a:t>Elements of Safety &amp; Health Programs</a:t>
            </a:r>
          </a:p>
        </p:txBody>
      </p:sp>
    </p:spTree>
    <p:extLst>
      <p:ext uri="{BB962C8B-B14F-4D97-AF65-F5344CB8AC3E}">
        <p14:creationId xmlns:p14="http://schemas.microsoft.com/office/powerpoint/2010/main" val="252595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05100" y="990601"/>
            <a:ext cx="6781800" cy="176948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200" b="1" dirty="0"/>
              <a:t>Education and Training</a:t>
            </a: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b="1" dirty="0"/>
              <a:t>Action Item 2: </a:t>
            </a:r>
            <a:r>
              <a:rPr lang="en-US" dirty="0"/>
              <a:t>Train workers on specific roles and responsibilities in the safety and health program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05100" y="2760084"/>
            <a:ext cx="6781800" cy="2677656"/>
          </a:xfrm>
          <a:prstGeom prst="rect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to accomplish it: </a:t>
            </a:r>
          </a:p>
          <a:p>
            <a:pPr lvl="0"/>
            <a:endParaRPr lang="en-US" sz="12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Instruct workers with specific roles within the safety and health program on how they should carry out those responsibilities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Provide opportunities for workers to ask questions and offer feedback during training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9831" y="86412"/>
            <a:ext cx="8991600" cy="838200"/>
          </a:xfrm>
        </p:spPr>
        <p:txBody>
          <a:bodyPr/>
          <a:lstStyle/>
          <a:p>
            <a:r>
              <a:rPr lang="en-US" sz="3600" dirty="0"/>
              <a:t>Elements of Safety &amp; Health Programs</a:t>
            </a:r>
          </a:p>
        </p:txBody>
      </p:sp>
    </p:spTree>
    <p:extLst>
      <p:ext uri="{BB962C8B-B14F-4D97-AF65-F5344CB8AC3E}">
        <p14:creationId xmlns:p14="http://schemas.microsoft.com/office/powerpoint/2010/main" val="220839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956835"/>
            <a:ext cx="8382000" cy="17694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/>
              <a:t>Education and Training</a:t>
            </a: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b="1" dirty="0"/>
              <a:t>Action Item 3: </a:t>
            </a:r>
            <a:r>
              <a:rPr lang="en-US" dirty="0"/>
              <a:t>Train workers on hazard identification and controls 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67613" y="2288356"/>
            <a:ext cx="8001000" cy="3570208"/>
          </a:xfrm>
          <a:prstGeom prst="rect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to accomplish it: </a:t>
            </a:r>
          </a:p>
          <a:p>
            <a:pPr lvl="0"/>
            <a:endParaRPr lang="en-US" sz="12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Train managers and workers on techniques for identifying hazards; such as job hazard analysis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workers demonstrate they can recognize hazards and understand why controls are in place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Provide training on new tasks and new assignments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Provide training where required by specific OSHA standards such as; hazard communication and lockout/</a:t>
            </a:r>
            <a:r>
              <a:rPr lang="en-US" sz="2200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tagout</a:t>
            </a:r>
            <a:endParaRPr lang="en-US" sz="2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8685" y="118635"/>
            <a:ext cx="8991600" cy="838200"/>
          </a:xfrm>
        </p:spPr>
        <p:txBody>
          <a:bodyPr/>
          <a:lstStyle/>
          <a:p>
            <a:r>
              <a:rPr lang="en-US" sz="3600" dirty="0"/>
              <a:t>Elements of Safety &amp; Health Programs</a:t>
            </a:r>
          </a:p>
        </p:txBody>
      </p:sp>
    </p:spTree>
    <p:extLst>
      <p:ext uri="{BB962C8B-B14F-4D97-AF65-F5344CB8AC3E}">
        <p14:creationId xmlns:p14="http://schemas.microsoft.com/office/powerpoint/2010/main" val="43720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B8508D-DF48-442C-9315-1DA98A9C9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703" y="213853"/>
            <a:ext cx="9940312" cy="524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17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5F706E-5B1D-4D95-9D82-240ADAAD8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OSHA Publication 2254	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2543239-3918-45F9-B8ED-B14A4E5AC5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5309" y="1675227"/>
            <a:ext cx="8701382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67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A61CE-25F3-4F2F-8B1D-C91E60204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8EEF7-CE02-4697-9BC8-49C064374E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5C938E-751B-4DD4-8761-FB8CDA1D6E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5AD166-7187-4B6E-AEA9-3E27DED60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23569"/>
            <a:ext cx="12192000" cy="789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107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05100" y="1202317"/>
            <a:ext cx="6972300" cy="1557766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Multi-Employer Worksites </a:t>
            </a: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b="1" dirty="0"/>
              <a:t>Action Item 5: </a:t>
            </a:r>
            <a:r>
              <a:rPr lang="en-US" dirty="0"/>
              <a:t>Education and Training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05100" y="2590800"/>
            <a:ext cx="6667500" cy="3046988"/>
          </a:xfrm>
          <a:prstGeom prst="rect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to accomplish it:</a:t>
            </a:r>
          </a:p>
          <a:p>
            <a:pPr lvl="0"/>
            <a:endParaRPr lang="en-US" sz="12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host employer and contractor identify any qualifications and certifications required by the workers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Temporary and contract workers also receive appropriate hazard and standard specific training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9831" y="88976"/>
            <a:ext cx="8991600" cy="838200"/>
          </a:xfrm>
        </p:spPr>
        <p:txBody>
          <a:bodyPr/>
          <a:lstStyle/>
          <a:p>
            <a:r>
              <a:rPr lang="en-US" sz="3600" dirty="0"/>
              <a:t>Elements of Safety &amp; Health Programs</a:t>
            </a:r>
          </a:p>
        </p:txBody>
      </p:sp>
    </p:spTree>
    <p:extLst>
      <p:ext uri="{BB962C8B-B14F-4D97-AF65-F5344CB8AC3E}">
        <p14:creationId xmlns:p14="http://schemas.microsoft.com/office/powerpoint/2010/main" val="381244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OL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486</Words>
  <Application>Microsoft Office PowerPoint</Application>
  <PresentationFormat>Widescreen</PresentationFormat>
  <Paragraphs>86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Tahoma</vt:lpstr>
      <vt:lpstr>Office Theme</vt:lpstr>
      <vt:lpstr>GOLD</vt:lpstr>
      <vt:lpstr>Custom Design</vt:lpstr>
      <vt:lpstr>1_Custom Design</vt:lpstr>
      <vt:lpstr>Safety and Health Training </vt:lpstr>
      <vt:lpstr>Elements of Safety &amp; Health Programs</vt:lpstr>
      <vt:lpstr>Elements of Safety &amp; Health Programs</vt:lpstr>
      <vt:lpstr>Elements of Safety &amp; Health Programs</vt:lpstr>
      <vt:lpstr>Elements of Safety &amp; Health Programs</vt:lpstr>
      <vt:lpstr>PowerPoint Presentation</vt:lpstr>
      <vt:lpstr>OSHA Publication 2254 </vt:lpstr>
      <vt:lpstr>TESTING ONE</vt:lpstr>
      <vt:lpstr>Elements of Safety &amp; Health Programs</vt:lpstr>
      <vt:lpstr>PowerPoint Presentation</vt:lpstr>
      <vt:lpstr>PowerPoint Presentation</vt:lpstr>
      <vt:lpstr>PowerPoint Presentation</vt:lpstr>
      <vt:lpstr>PowerPoint Presentation</vt:lpstr>
      <vt:lpstr>HSE Professional Training</vt:lpstr>
      <vt:lpstr>HSE Professional Training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Atsuko Bealmear</dc:creator>
  <cp:lastModifiedBy>Tiffany Rice </cp:lastModifiedBy>
  <cp:revision>44</cp:revision>
  <dcterms:created xsi:type="dcterms:W3CDTF">2018-10-24T19:47:47Z</dcterms:created>
  <dcterms:modified xsi:type="dcterms:W3CDTF">2019-01-17T14:18:26Z</dcterms:modified>
</cp:coreProperties>
</file>