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7" r:id="rId2"/>
    <p:sldId id="256" r:id="rId3"/>
    <p:sldId id="283" r:id="rId4"/>
    <p:sldId id="282" r:id="rId5"/>
    <p:sldId id="344" r:id="rId6"/>
    <p:sldId id="34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3399"/>
    <a:srgbClr val="FF9999"/>
    <a:srgbClr val="FFFF66"/>
    <a:srgbClr val="CCFFFF"/>
    <a:srgbClr val="CCECFF"/>
    <a:srgbClr val="FF3300"/>
    <a:srgbClr val="66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1520"/>
    </p:cViewPr>
  </p:sorterViewPr>
  <p:notesViewPr>
    <p:cSldViewPr>
      <p:cViewPr>
        <p:scale>
          <a:sx n="75" d="100"/>
          <a:sy n="75" d="100"/>
        </p:scale>
        <p:origin x="-72" y="9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93A50FB-C1BE-48D2-BF4E-14985EFCE0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D80A814-7D54-421A-8D1C-37EED92CBC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A8C5AF7-C0B6-429A-9218-83BBC7387C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81B12131-CA3B-453A-9A76-73CAFC557A9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EDA265A-E862-42C4-AC37-7D409FF2B8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DCEBF1F-321E-4690-B563-4B74448D83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FCC6688-514D-4191-A292-7572A2E685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9300F257-17D6-4F09-941E-EA1A57995F0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833046D6-D53A-407E-927B-97C08432EB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6EAED36B-B0C0-4490-9716-21AC1AB756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3400" y="8686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11006115 Copyright </a:t>
            </a:r>
            <a:r>
              <a:rPr lang="en-US" dirty="0">
                <a:latin typeface="Symbol" pitchFamily="18" charset="2"/>
              </a:rPr>
              <a:t>ã1999 </a:t>
            </a:r>
            <a:r>
              <a:rPr lang="en-US" dirty="0"/>
              <a:t>Business &amp; Legal Reports, Inc.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6AC3424F-6A4D-4E90-9044-555BCAE27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5C048A7-2F97-4237-A58C-4A0B40C5506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177800" indent="-177800" algn="l" rtl="0" eaLnBrk="0" fontAlgn="base" hangingPunct="0">
      <a:spcBef>
        <a:spcPct val="30000"/>
      </a:spcBef>
      <a:spcAft>
        <a:spcPct val="0"/>
      </a:spcAft>
      <a:buSzPct val="135000"/>
      <a:buChar char="•"/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–"/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>
            <a:extLst>
              <a:ext uri="{FF2B5EF4-FFF2-40B4-BE49-F238E27FC236}">
                <a16:creationId xmlns:a16="http://schemas.microsoft.com/office/drawing/2014/main" id="{8208988F-F3F3-4B65-8EA4-FD5053778F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11006115 Copyright </a:t>
            </a:r>
            <a:r>
              <a:rPr lang="en-US" dirty="0">
                <a:latin typeface="Symbol" pitchFamily="18" charset="2"/>
              </a:rPr>
              <a:t>ã1999 </a:t>
            </a:r>
            <a:r>
              <a:rPr lang="en-US" dirty="0">
                <a:latin typeface="Arial" pitchFamily="34" charset="0"/>
              </a:rPr>
              <a:t>Business &amp; Legal Reports, Inc.</a:t>
            </a:r>
          </a:p>
          <a:p>
            <a:pPr>
              <a:defRPr/>
            </a:pPr>
            <a:endParaRPr lang="en-US" dirty="0">
              <a:latin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89091" name="Rectangle 7">
            <a:extLst>
              <a:ext uri="{FF2B5EF4-FFF2-40B4-BE49-F238E27FC236}">
                <a16:creationId xmlns:a16="http://schemas.microsoft.com/office/drawing/2014/main" id="{FC83701C-F791-4CE1-B693-0E8064CD0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28C5CF0-82D8-43D2-B7E5-A28C94170CEF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D4B48053-7486-48EA-80A4-3887997894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>
            <a:extLst>
              <a:ext uri="{FF2B5EF4-FFF2-40B4-BE49-F238E27FC236}">
                <a16:creationId xmlns:a16="http://schemas.microsoft.com/office/drawing/2014/main" id="{691E4AC1-F780-475F-8816-EBB7D8598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None/>
            </a:pPr>
            <a:r>
              <a:rPr lang="en-US" altLang="en-US" b="1" dirty="0"/>
              <a:t>I.  	Background for the Trainer:</a:t>
            </a:r>
          </a:p>
          <a:p>
            <a:pPr marL="228600" indent="-228600"/>
            <a:r>
              <a:rPr lang="en-US" altLang="en-US" dirty="0"/>
              <a:t> If a current written confined space program is available, show it to the attendees.</a:t>
            </a:r>
          </a:p>
          <a:p>
            <a:pPr marL="228600" indent="-228600">
              <a:buFontTx/>
              <a:buNone/>
            </a:pPr>
            <a:r>
              <a:rPr lang="en-US" altLang="en-US" b="1" dirty="0"/>
              <a:t>II.	Speaker’s Notes:</a:t>
            </a:r>
          </a:p>
          <a:p>
            <a:pPr marL="228600" indent="-228600"/>
            <a:r>
              <a:rPr lang="en-US" altLang="en-US" dirty="0"/>
              <a:t>Confined space entry is a dangerous activity and requires a very thorough program </a:t>
            </a:r>
            <a:br>
              <a:rPr lang="en-US" altLang="en-US" dirty="0"/>
            </a:br>
            <a:r>
              <a:rPr lang="en-US" altLang="en-US" dirty="0"/>
              <a:t>to avoid serious incidents.</a:t>
            </a:r>
          </a:p>
          <a:p>
            <a:pPr marL="228600" indent="-228600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>
            <a:extLst>
              <a:ext uri="{FF2B5EF4-FFF2-40B4-BE49-F238E27FC236}">
                <a16:creationId xmlns:a16="http://schemas.microsoft.com/office/drawing/2014/main" id="{7C959535-7442-46EF-ABD3-0BC714116E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11006115 Copyright </a:t>
            </a:r>
            <a:r>
              <a:rPr lang="en-US" dirty="0">
                <a:latin typeface="Symbol" pitchFamily="18" charset="2"/>
              </a:rPr>
              <a:t>ã1999 </a:t>
            </a:r>
            <a:r>
              <a:rPr lang="en-US" dirty="0">
                <a:latin typeface="Arial" pitchFamily="34" charset="0"/>
              </a:rPr>
              <a:t>Business &amp; Legal Reports, Inc.</a:t>
            </a:r>
          </a:p>
          <a:p>
            <a:pPr>
              <a:defRPr/>
            </a:pPr>
            <a:endParaRPr lang="en-US" dirty="0">
              <a:latin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90115" name="Rectangle 7">
            <a:extLst>
              <a:ext uri="{FF2B5EF4-FFF2-40B4-BE49-F238E27FC236}">
                <a16:creationId xmlns:a16="http://schemas.microsoft.com/office/drawing/2014/main" id="{C826FE0F-679E-4BB9-B397-CACEB9F31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74D7C69-EEF9-4C17-9AF0-6685BBCB8B8E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F20F47D7-7C61-493D-84CC-4E6CE76A41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>
            <a:extLst>
              <a:ext uri="{FF2B5EF4-FFF2-40B4-BE49-F238E27FC236}">
                <a16:creationId xmlns:a16="http://schemas.microsoft.com/office/drawing/2014/main" id="{524AAE80-DF8B-4C0F-B21B-81E217B5B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None/>
            </a:pPr>
            <a:r>
              <a:rPr lang="en-US" altLang="en-US" b="1" dirty="0"/>
              <a:t>I.	Speaker’s Notes:</a:t>
            </a:r>
          </a:p>
          <a:p>
            <a:pPr marL="228600" indent="-228600"/>
            <a:r>
              <a:rPr lang="en-US" altLang="en-US" dirty="0"/>
              <a:t>As you can see, this standard covers a significant portion of the industrial workforce in this country.</a:t>
            </a:r>
          </a:p>
          <a:p>
            <a:pPr marL="228600" indent="-228600"/>
            <a:r>
              <a:rPr lang="en-US" altLang="en-US" dirty="0"/>
              <a:t>Nearly 5 million confined space entries every year certainly increase the potential for catastrophe.</a:t>
            </a:r>
          </a:p>
          <a:p>
            <a:pPr marL="228600" indent="-228600"/>
            <a:r>
              <a:rPr lang="en-US" altLang="en-US" dirty="0"/>
              <a:t>The standard’s success is evident in the reduction of injuries and fatalities.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>
            <a:extLst>
              <a:ext uri="{FF2B5EF4-FFF2-40B4-BE49-F238E27FC236}">
                <a16:creationId xmlns:a16="http://schemas.microsoft.com/office/drawing/2014/main" id="{15FC0548-3B60-424E-8DBC-F4D96B6A3E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11006115 Copyright </a:t>
            </a:r>
            <a:r>
              <a:rPr lang="en-US" dirty="0">
                <a:latin typeface="Symbol" pitchFamily="18" charset="2"/>
              </a:rPr>
              <a:t>ã1999 </a:t>
            </a:r>
            <a:r>
              <a:rPr lang="en-US" dirty="0">
                <a:latin typeface="Arial" pitchFamily="34" charset="0"/>
              </a:rPr>
              <a:t>Business &amp; Legal Reports, Inc.</a:t>
            </a:r>
          </a:p>
          <a:p>
            <a:pPr>
              <a:defRPr/>
            </a:pPr>
            <a:endParaRPr lang="en-US" dirty="0">
              <a:latin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91139" name="Rectangle 7">
            <a:extLst>
              <a:ext uri="{FF2B5EF4-FFF2-40B4-BE49-F238E27FC236}">
                <a16:creationId xmlns:a16="http://schemas.microsoft.com/office/drawing/2014/main" id="{966C5023-48D3-4073-B2A7-7143FDDDC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9AFCF81-E952-4E01-AA3E-A383C89E35DF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D06058E6-38E9-40B1-B520-0ADFF27067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CC2AF520-5C2E-4CF8-8CA7-D135E78B2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None/>
            </a:pPr>
            <a:r>
              <a:rPr lang="en-US" altLang="en-US" b="1" dirty="0"/>
              <a:t>I.	Background for the Trainer:</a:t>
            </a:r>
          </a:p>
          <a:p>
            <a:pPr marL="228600" indent="-228600"/>
            <a:r>
              <a:rPr lang="en-US" altLang="en-US" dirty="0"/>
              <a:t>If you, as a trainer, have a particular story to share relative to confined </a:t>
            </a:r>
            <a:br>
              <a:rPr lang="en-US" altLang="en-US" dirty="0"/>
            </a:br>
            <a:r>
              <a:rPr lang="en-US" altLang="en-US" dirty="0"/>
              <a:t>space accidents, describe it to hit home with the audience.</a:t>
            </a:r>
          </a:p>
          <a:p>
            <a:pPr marL="228600" indent="-228600">
              <a:buFontTx/>
              <a:buNone/>
            </a:pPr>
            <a:r>
              <a:rPr lang="en-US" altLang="en-US" b="1" dirty="0"/>
              <a:t>II.	Speaker’s Notes:</a:t>
            </a:r>
          </a:p>
          <a:p>
            <a:pPr marL="228600" indent="-228600"/>
            <a:r>
              <a:rPr lang="en-US" altLang="en-US" dirty="0"/>
              <a:t>Entering confined spaces without taking the proper precautions is a leading </a:t>
            </a:r>
            <a:br>
              <a:rPr lang="en-US" altLang="en-US" dirty="0"/>
            </a:br>
            <a:r>
              <a:rPr lang="en-US" altLang="en-US" dirty="0"/>
              <a:t>cause of on-the-job fatalities in the United States.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82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7FC28440-0F09-4B83-B811-66C4DF81C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553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C375F38A-F9A4-44FC-98C0-9265FE251E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8200" y="6553200"/>
            <a:ext cx="5410200" cy="6096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2FB40265-C4D6-4933-8A0C-1380A87A32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4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3E4A49-87BD-4723-A128-39C414B54C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056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B8632-EF65-4C7C-8A7C-D83FC5109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243AFD-CD1E-46E0-B38A-74DAA6D28F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50EF7-1519-4114-A422-6BDF6A3406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00880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B7460E-2715-4430-AED5-6F5516C008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5528F4-395A-4B73-A415-5BFC0E4B41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814AA-0EAF-4822-915F-E71D5DE3DB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85474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5AEA01-B404-4F1B-8BF7-DA0801488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E932F7-5EB9-461B-BA27-B5C9AEFE6B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1A21D-F9E8-43FC-9CA5-C905958D65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59186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142B21-1376-4EB5-B87A-FFFDA07B6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937EE5-E675-4F25-99F2-C5E00C3D77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81356-858B-4C66-AA94-2634F1F172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281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CCD67C-4927-4DAC-8413-865D648A1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BE3DDF-DE13-4EBE-AC71-A71A9D4622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C4CF3-CF33-45F0-85CC-440A4409866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46004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13C10E-14CF-4068-9CD9-5D9F17C18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7F4DE2E-7715-44FE-BEAC-ABC729791F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CE5B3-F857-48FE-91C0-81558CEB9E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5008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D890FD-DDCB-4B6D-B464-65311A1007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E00F29-F359-4C68-A118-F22D043D59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6A3B1-F478-4B99-8411-D0622BED42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6459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8C065E-15E3-410E-8D89-165A29891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7A6758F-90F4-45BD-82E1-87B2742C4E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EA1E7-8254-48CF-8C4C-4D33C54579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20530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C6A2F6-B6CF-4F14-BF54-F73B081DC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821182-CA3E-459A-8553-F9045A773C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EDAD8-94C1-4135-BC84-AB2C0A0B21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8758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5EF1FF-52C6-4B15-98FB-D7CE3BC518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FF2D3D-B434-4642-A6BD-D422279519A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B2BEE-AA42-488F-BCA0-7A656D0B57A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15075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64E5FF-7D96-421A-B949-D5016ECC2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795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FBAA845-62A6-41FD-AA67-88B366645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449F0C-1527-4C37-A7C0-1C659EF41A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947CC0-0818-408A-8551-37DE997E3A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0754B1D3-C173-45AA-B2D9-F7C0A569DF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" charset="0"/>
        </a:defRPr>
      </a:lvl9pPr>
    </p:titleStyle>
    <p:bodyStyle>
      <a:lvl1pPr marL="465138" indent="-4651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9900"/>
        </a:buClr>
        <a:buFont typeface="Wingdings" panose="05000000000000000000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8651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</a:defRPr>
      </a:lvl2pPr>
      <a:lvl3pPr marL="12080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EC3CA-C771-44CA-9417-1EE9424F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US" sz="2100" dirty="0">
                <a:solidFill>
                  <a:srgbClr val="000000"/>
                </a:solidFill>
              </a:rPr>
              <a:t>Been in business for 30 plus years.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We have 12 team members</a:t>
            </a:r>
          </a:p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18 years average experience in the safety field.</a:t>
            </a:r>
          </a:p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Our consultant specialist focus all their efforts on their field, i.e. DOT, Environmental, Industrial  Hygiene, and OSHA Compliance.</a:t>
            </a:r>
          </a:p>
        </p:txBody>
      </p:sp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76CD990-59C2-4E92-A195-DD2639439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2" y="2438400"/>
            <a:ext cx="473242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106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42FCA7C2-6A16-4741-88DE-EC7F99C351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67930" y="801866"/>
            <a:ext cx="3979563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100" kern="1200" dirty="0">
              <a:solidFill>
                <a:srgbClr val="000000"/>
              </a:solidFill>
            </a:endParaRPr>
          </a:p>
          <a:p>
            <a:pPr marL="5715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100" kern="1200" dirty="0">
              <a:solidFill>
                <a:srgbClr val="000000"/>
              </a:solidFill>
            </a:endParaRPr>
          </a:p>
          <a:p>
            <a:pPr marL="228600" algn="l" eaLnBrk="1" hangingPunct="1"/>
            <a:endParaRPr lang="en-US" altLang="en-US" sz="2100" kern="1200" dirty="0">
              <a:solidFill>
                <a:srgbClr val="FF0000"/>
              </a:solidFill>
            </a:endParaRPr>
          </a:p>
          <a:p>
            <a:pPr marL="228600" algn="l" eaLnBrk="1" hangingPunct="1"/>
            <a:endParaRPr lang="en-US" altLang="en-US" sz="2100" kern="1200" dirty="0">
              <a:solidFill>
                <a:srgbClr val="FF0000"/>
              </a:solidFill>
            </a:endParaRPr>
          </a:p>
          <a:p>
            <a:pPr marL="228600" algn="l" eaLnBrk="1" hangingPunct="1"/>
            <a:endParaRPr lang="en-US" altLang="en-US" sz="2100" kern="1200" dirty="0">
              <a:solidFill>
                <a:srgbClr val="FF0000"/>
              </a:solidFill>
            </a:endParaRPr>
          </a:p>
          <a:p>
            <a:pPr marL="5715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100" kern="1200" dirty="0">
              <a:solidFill>
                <a:srgbClr val="000000"/>
              </a:solidFill>
            </a:endParaRPr>
          </a:p>
          <a:p>
            <a:pPr marL="5715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100" kern="1200" dirty="0">
                <a:solidFill>
                  <a:srgbClr val="000000"/>
                </a:solidFill>
              </a:rPr>
              <a:t>Contractor Management – ISN, Avetta, SSQ, Browz</a:t>
            </a:r>
          </a:p>
          <a:p>
            <a:pPr marL="457200" indent="-228600" algn="l" eaLnBrk="1" hangingPunct="1">
              <a:buFont typeface="Arial" panose="020B0604020202020204" pitchFamily="34" charset="0"/>
              <a:buChar char="•"/>
            </a:pPr>
            <a:r>
              <a:rPr lang="en-US" altLang="en-US" sz="2100" kern="1200" dirty="0">
                <a:solidFill>
                  <a:srgbClr val="000000"/>
                </a:solidFill>
              </a:rPr>
              <a:t> Safety Consulting</a:t>
            </a:r>
          </a:p>
          <a:p>
            <a:pPr marL="457200" indent="-228600" algn="l" eaLnBrk="1" hangingPunct="1">
              <a:buFont typeface="Arial" panose="020B0604020202020204" pitchFamily="34" charset="0"/>
              <a:buChar char="•"/>
            </a:pPr>
            <a:r>
              <a:rPr lang="en-US" altLang="en-US" sz="2100" kern="1200" dirty="0">
                <a:solidFill>
                  <a:srgbClr val="000000"/>
                </a:solidFill>
              </a:rPr>
              <a:t> Safety Training</a:t>
            </a:r>
          </a:p>
          <a:p>
            <a:pPr marL="457200" indent="-228600" algn="l" eaLnBrk="1" hangingPunct="1">
              <a:buFont typeface="Arial" panose="020B0604020202020204" pitchFamily="34" charset="0"/>
              <a:buChar char="•"/>
            </a:pPr>
            <a:r>
              <a:rPr lang="en-US" altLang="en-US" sz="2100" kern="1200" dirty="0">
                <a:solidFill>
                  <a:srgbClr val="000000"/>
                </a:solidFill>
              </a:rPr>
              <a:t> OSHA Consultation</a:t>
            </a:r>
          </a:p>
          <a:p>
            <a:pPr marL="457200" indent="-228600" algn="l" eaLnBrk="1" hangingPunct="1">
              <a:buFont typeface="Arial" panose="020B0604020202020204" pitchFamily="34" charset="0"/>
              <a:buChar char="•"/>
            </a:pPr>
            <a:r>
              <a:rPr lang="en-US" altLang="en-US" sz="2100" kern="1200" dirty="0">
                <a:solidFill>
                  <a:srgbClr val="000000"/>
                </a:solidFill>
              </a:rPr>
              <a:t> DOT Consulting</a:t>
            </a:r>
          </a:p>
        </p:txBody>
      </p:sp>
      <p:pic>
        <p:nvPicPr>
          <p:cNvPr id="1026" name="Picture 2" descr="Image result for oil and gas well pictures">
            <a:extLst>
              <a:ext uri="{FF2B5EF4-FFF2-40B4-BE49-F238E27FC236}">
                <a16:creationId xmlns:a16="http://schemas.microsoft.com/office/drawing/2014/main" id="{C7D4C4D3-1744-44E0-9728-4BF257468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"/>
            <a:ext cx="380999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831D4D7A-CB6E-44E8-9127-110FD5D6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59" y="2053641"/>
            <a:ext cx="2751871" cy="276009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300" kern="0" dirty="0">
                <a:solidFill>
                  <a:srgbClr val="FFFFFF"/>
                </a:solidFill>
              </a:rPr>
              <a:t>Services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7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02" name="Picture 7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8" name="Rectangle 4">
            <a:extLst>
              <a:ext uri="{FF2B5EF4-FFF2-40B4-BE49-F238E27FC236}">
                <a16:creationId xmlns:a16="http://schemas.microsoft.com/office/drawing/2014/main" id="{7489EBC4-548C-4052-AB38-26BB033ED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altLang="en-US" sz="3300" dirty="0">
                <a:solidFill>
                  <a:srgbClr val="FFFFFF"/>
                </a:solidFill>
              </a:rPr>
              <a:t>Contractor Management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D1E38AEB-7D7F-4EDD-AD3D-8D9CD0EF2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Manage all safety contractor management programs</a:t>
            </a:r>
          </a:p>
          <a:p>
            <a:pPr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Help companies stay compliant</a:t>
            </a:r>
          </a:p>
          <a:p>
            <a:pPr lvl="1"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Safety Questionnaire</a:t>
            </a:r>
          </a:p>
          <a:p>
            <a:pPr lvl="1"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Programs</a:t>
            </a:r>
          </a:p>
          <a:p>
            <a:pPr lvl="1"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OSHA Logs- TRIR, LWD, DART- Understand what your operators limits are</a:t>
            </a:r>
          </a:p>
          <a:p>
            <a:pPr lvl="1"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Insurance and EMR</a:t>
            </a:r>
          </a:p>
          <a:p>
            <a:pPr lvl="1"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Site Tracker</a:t>
            </a:r>
          </a:p>
          <a:p>
            <a:pPr lvl="1"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ISN Trainings</a:t>
            </a:r>
          </a:p>
          <a:p>
            <a:pPr lvl="1">
              <a:spcAft>
                <a:spcPct val="55000"/>
              </a:spcAft>
            </a:pPr>
            <a:r>
              <a:rPr lang="en-US" altLang="en-US" sz="1800" dirty="0">
                <a:solidFill>
                  <a:srgbClr val="000000"/>
                </a:solidFill>
              </a:rPr>
              <a:t>Sub Tracker</a:t>
            </a:r>
          </a:p>
          <a:p>
            <a:pPr marL="0" indent="0">
              <a:spcAft>
                <a:spcPct val="5500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spcAft>
                <a:spcPct val="5500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Rectangle 7">
            <a:extLst>
              <a:ext uri="{FF2B5EF4-FFF2-40B4-BE49-F238E27FC236}">
                <a16:creationId xmlns:a16="http://schemas.microsoft.com/office/drawing/2014/main" id="{C0CA5E86-A4B0-4C1E-BCA9-530571B1F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860" y="2048951"/>
            <a:ext cx="3101341" cy="2760098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FFFFFF"/>
                </a:solidFill>
              </a:rPr>
              <a:t>Safety/OSHA Consulting</a:t>
            </a:r>
          </a:p>
        </p:txBody>
      </p:sp>
      <p:sp>
        <p:nvSpPr>
          <p:cNvPr id="5123" name="Rectangle 8">
            <a:extLst>
              <a:ext uri="{FF2B5EF4-FFF2-40B4-BE49-F238E27FC236}">
                <a16:creationId xmlns:a16="http://schemas.microsoft.com/office/drawing/2014/main" id="{689F8E6C-090A-4E75-B144-D00DB9B55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6073" y="762000"/>
            <a:ext cx="3979563" cy="5880100"/>
          </a:xfrm>
        </p:spPr>
        <p:txBody>
          <a:bodyPr anchor="ctr">
            <a:normAutofit fontScale="92500"/>
          </a:bodyPr>
          <a:lstStyle/>
          <a:p>
            <a:r>
              <a:rPr lang="en-US" altLang="en-US" sz="2100" dirty="0">
                <a:solidFill>
                  <a:srgbClr val="000000"/>
                </a:solidFill>
              </a:rPr>
              <a:t>Direct Safety Activities</a:t>
            </a:r>
          </a:p>
          <a:p>
            <a:endParaRPr lang="en-US" altLang="en-US" sz="2100" dirty="0">
              <a:solidFill>
                <a:srgbClr val="000000"/>
              </a:solidFill>
            </a:endParaRPr>
          </a:p>
          <a:p>
            <a:r>
              <a:rPr lang="en-US" altLang="en-US" sz="2100" dirty="0">
                <a:solidFill>
                  <a:srgbClr val="000000"/>
                </a:solidFill>
              </a:rPr>
              <a:t>At as extension of company’s current safety department </a:t>
            </a:r>
          </a:p>
          <a:p>
            <a:endParaRPr lang="en-US" altLang="en-US" sz="2100" dirty="0">
              <a:solidFill>
                <a:srgbClr val="000000"/>
              </a:solidFill>
            </a:endParaRPr>
          </a:p>
          <a:p>
            <a:r>
              <a:rPr lang="en-US" altLang="en-US" sz="2100" dirty="0">
                <a:solidFill>
                  <a:srgbClr val="000000"/>
                </a:solidFill>
              </a:rPr>
              <a:t>Operator Audits</a:t>
            </a:r>
          </a:p>
          <a:p>
            <a:endParaRPr lang="en-US" alt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Proactively prepare company for OSHA citation defense- Mock Audits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OSHA Citations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We have previous OSHA management as part of our team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 </a:t>
            </a:r>
          </a:p>
          <a:p>
            <a:r>
              <a:rPr lang="en-US" altLang="en-US" sz="2100" dirty="0">
                <a:solidFill>
                  <a:srgbClr val="000000"/>
                </a:solidFill>
              </a:rPr>
              <a:t>IH Consulting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altLang="en-US" sz="2100" dirty="0">
                <a:solidFill>
                  <a:srgbClr val="000000"/>
                </a:solidFill>
              </a:rPr>
              <a:t>Environmental Consulting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endParaRPr lang="en-US" altLang="en-US" sz="2100" dirty="0">
              <a:solidFill>
                <a:srgbClr val="000000"/>
              </a:solidFill>
            </a:endParaRPr>
          </a:p>
          <a:p>
            <a:endParaRPr lang="en-US" altLang="en-US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7929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B0AC8-ED9C-4438-8907-CB2AEE13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Safety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D2E1D-473F-4080-9E85-90A9F90B4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564" y="304800"/>
            <a:ext cx="5012036" cy="6400800"/>
          </a:xfrm>
        </p:spPr>
        <p:txBody>
          <a:bodyPr numCol="2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OSHA 10 &amp; 30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PEC- Safeland/Core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Permit Required Confined Space/ Confined Space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Qualified Rigger/Signal Person 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Excavation/ Trenching- Competent Person 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Fleet Safety 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Preparing for OSHA inspection 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H2S</a:t>
            </a:r>
            <a:b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Forklift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GHS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Fall Protection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LOTO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JSA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BBS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Stop Work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Silica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All OSHA topics</a:t>
            </a: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0">
              <a:spcBef>
                <a:spcPct val="0"/>
              </a:spcBef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7986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779C11-94F6-468A-8AAB-62DF4C1E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  <a:solidFill>
            <a:srgbClr val="CC3300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DOT Consulting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F01F5-A09F-4395-B45D-5A437D142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US" sz="2100" dirty="0">
                <a:solidFill>
                  <a:srgbClr val="000000"/>
                </a:solidFill>
              </a:rPr>
              <a:t>DOT Mock Audits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Driver Files (Electronic)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Vehicle Maintenance Files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Drug Testing Compliance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HOS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Consult on DataQ submittals for violations 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r>
              <a:rPr lang="en-US" sz="2100" dirty="0">
                <a:solidFill>
                  <a:srgbClr val="000000"/>
                </a:solidFill>
              </a:rPr>
              <a:t>Help with CSA Score Reduction</a:t>
            </a:r>
          </a:p>
        </p:txBody>
      </p:sp>
    </p:spTree>
    <p:extLst>
      <p:ext uri="{BB962C8B-B14F-4D97-AF65-F5344CB8AC3E}">
        <p14:creationId xmlns:p14="http://schemas.microsoft.com/office/powerpoint/2010/main" val="39457655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C66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E2B8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252</Words>
  <Application>Microsoft Office PowerPoint</Application>
  <PresentationFormat>On-screen Show (4:3)</PresentationFormat>
  <Paragraphs>115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Garamond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Contractor Management</vt:lpstr>
      <vt:lpstr>Safety/OSHA Consulting</vt:lpstr>
      <vt:lpstr>Safety Training</vt:lpstr>
      <vt:lpstr>DOT Consulting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Mueller</dc:creator>
  <cp:lastModifiedBy>Paul Mueller</cp:lastModifiedBy>
  <cp:revision>3</cp:revision>
  <dcterms:created xsi:type="dcterms:W3CDTF">2019-01-17T15:05:27Z</dcterms:created>
  <dcterms:modified xsi:type="dcterms:W3CDTF">2019-01-17T17:10:30Z</dcterms:modified>
</cp:coreProperties>
</file>